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499" r:id="rId2"/>
    <p:sldId id="500" r:id="rId3"/>
    <p:sldId id="501" r:id="rId4"/>
    <p:sldId id="502" r:id="rId5"/>
    <p:sldId id="503" r:id="rId6"/>
    <p:sldId id="504" r:id="rId7"/>
    <p:sldId id="505" r:id="rId8"/>
    <p:sldId id="506" r:id="rId9"/>
    <p:sldId id="507" r:id="rId10"/>
    <p:sldId id="508" r:id="rId11"/>
    <p:sldId id="509" r:id="rId12"/>
    <p:sldId id="510" r:id="rId13"/>
    <p:sldId id="511" r:id="rId14"/>
    <p:sldId id="512" r:id="rId15"/>
  </p:sldIdLst>
  <p:sldSz cx="9144000" cy="6858000" type="screen4x3"/>
  <p:notesSz cx="6807200" cy="9939338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898">
          <p15:clr>
            <a:srgbClr val="A4A3A4"/>
          </p15:clr>
        </p15:guide>
        <p15:guide id="4" pos="230">
          <p15:clr>
            <a:srgbClr val="A4A3A4"/>
          </p15:clr>
        </p15:guide>
        <p15:guide id="5" pos="550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9B3E"/>
    <a:srgbClr val="00B050"/>
    <a:srgbClr val="CE0C0C"/>
    <a:srgbClr val="DDB24D"/>
    <a:srgbClr val="FF9FC4"/>
    <a:srgbClr val="DCAF46"/>
    <a:srgbClr val="D9A627"/>
    <a:srgbClr val="DAAE58"/>
    <a:srgbClr val="595959"/>
    <a:srgbClr val="FDF6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87" autoAdjust="0"/>
    <p:restoredTop sz="81723" autoAdjust="0"/>
  </p:normalViewPr>
  <p:slideViewPr>
    <p:cSldViewPr snapToGrid="0" snapToObjects="1">
      <p:cViewPr varScale="1">
        <p:scale>
          <a:sx n="66" d="100"/>
          <a:sy n="66" d="100"/>
        </p:scale>
        <p:origin x="-968" y="-68"/>
      </p:cViewPr>
      <p:guideLst>
        <p:guide orient="horz" pos="2160"/>
        <p:guide orient="horz" pos="3898"/>
        <p:guide pos="2880"/>
        <p:guide pos="230"/>
        <p:guide pos="55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1" d="100"/>
          <a:sy n="71" d="100"/>
        </p:scale>
        <p:origin x="-1860" y="-102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7" y="4"/>
            <a:ext cx="2949786" cy="498692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845" y="4"/>
            <a:ext cx="2949786" cy="498692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478BAB14-B897-45C1-BE0C-6975C5C141FE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1425"/>
            <a:ext cx="4470400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721" y="4783308"/>
            <a:ext cx="5445760" cy="3913615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7" y="9440647"/>
            <a:ext cx="2949786" cy="498691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845" y="9440647"/>
            <a:ext cx="2949786" cy="498691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0A531104-4EF0-4104-A92D-D48900471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282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49526"/>
            <a:ext cx="2244030" cy="91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9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940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47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49526"/>
            <a:ext cx="2244030" cy="912326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822476" y="2782020"/>
            <a:ext cx="7523238" cy="0"/>
          </a:xfrm>
          <a:prstGeom prst="line">
            <a:avLst/>
          </a:prstGeom>
          <a:ln w="28575" cmpd="sng">
            <a:solidFill>
              <a:srgbClr val="DCAE45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116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6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26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24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202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36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88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199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76AB9-6FB3-F249-B054-8FA97404D808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40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ais.rkn.gov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zapret-info@rkn.gov.ru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ais.rkn.gov.ru/feedbac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854" y="1743868"/>
            <a:ext cx="86003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ОТДЕЛ ПО ДЕЛАМ НЕСОВЕРШЕННОЛЕТНИХ  АДМИНИСТРАЦИИ ГУБЕРНАТОРА МОСКОВСКОЙ ОБЛАСТИ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56822" y="1781855"/>
            <a:ext cx="7598535" cy="0"/>
          </a:xfrm>
          <a:prstGeom prst="line">
            <a:avLst/>
          </a:prstGeom>
          <a:ln>
            <a:solidFill>
              <a:srgbClr val="DCAF46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56822" y="4052192"/>
            <a:ext cx="7598535" cy="0"/>
          </a:xfrm>
          <a:prstGeom prst="line">
            <a:avLst/>
          </a:prstGeom>
          <a:ln>
            <a:solidFill>
              <a:srgbClr val="D9A627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2434" y="4430332"/>
            <a:ext cx="6490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порядке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блокирования информации, причиняющей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вред здоровью и развитию детей,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распространяемой </a:t>
            </a:r>
          </a:p>
          <a:p>
            <a:pPr algn="ctr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сети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«Интернет»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30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78794" y="1437602"/>
            <a:ext cx="8023538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некоторое время Вы получаете первичную обратную информацию: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0608" y="1432232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8794" y="2134973"/>
            <a:ext cx="8023538" cy="789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1-ое электронное сообщение: </a:t>
            </a:r>
          </a:p>
          <a:p>
            <a:pPr algn="just">
              <a:lnSpc>
                <a:spcPct val="115000"/>
              </a:lnSpc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 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 на указанную Вами электронную почту информацию о том, что будет проведена проверка указанного Вами ресурса на наличие материалов с противоправным контентом.</a:t>
            </a:r>
            <a:endParaRPr lang="ru-RU" altLang="ru-RU" sz="14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10" descr="J:\АРХИВ\БЕКАП\БАЗА_01.09.2016\ВАУ_ПРОЕКТЫ\Паблик_суицид\Паблик_суицид\Роскомнадзор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1982" y="3081338"/>
            <a:ext cx="7777162" cy="377666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258621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60608" y="1432232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8794" y="1432232"/>
            <a:ext cx="8023538" cy="789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2-ое 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сообщение: </a:t>
            </a:r>
          </a:p>
          <a:p>
            <a:pPr algn="just">
              <a:lnSpc>
                <a:spcPct val="115000"/>
              </a:lnSpc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 направляет информацию о проведённой проверке указанного Вами ресурса и сообщает о том, содержит или не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содержит, 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направленный Вами электронный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ресурс, 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противоправный контент.</a:t>
            </a:r>
            <a:endParaRPr lang="ru-RU" altLang="ru-RU" sz="11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C:\Users\1\Desktop\море китов\Безымянный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58" y="2349746"/>
            <a:ext cx="8428874" cy="439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68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253402" y="1455313"/>
            <a:ext cx="2734274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проверить внесён ли указанный Вами ресурс в Единый реестр, Вам необходимо ввести искомый ресурс и защитный код на странице: </a:t>
            </a:r>
            <a:r>
              <a:rPr lang="ru-RU" alt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http://eais.rkn.gov.ru/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проверить заблокирован ли искомый ресурс, Вам необходимо ввести электронный адрес искомого ресурса в поисковую систему Интернет.</a:t>
            </a:r>
          </a:p>
        </p:txBody>
      </p:sp>
      <p:pic>
        <p:nvPicPr>
          <p:cNvPr id="8" name="Picture 4" descr="C:\Users\1\Desktop\море китов\Безымянный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22131"/>
            <a:ext cx="5959475" cy="56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9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101" y="3921483"/>
            <a:ext cx="6210300" cy="2724150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253401" y="1449248"/>
            <a:ext cx="8673000" cy="220835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если страница сайта не внесена в Единый реестр и не заблокирована, а Вам поступало электронное сообщение о наличии противоправного контента,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обратиться на горячую линию Единого реестра по электронному адресу </a:t>
            </a:r>
            <a:r>
              <a:rPr lang="ru-RU" alt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zapret-info@rkn.gov.ru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(предварительно ознакомившись с регламентом работы горячей линии, осуществляемой посредством электронных сообщений).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-1" y="3921483"/>
            <a:ext cx="2716101" cy="27947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ответы на типичные вопросы, которые возникают при обращении в Роскомнадзор, Вы можете на специальной вкладке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http://eais.rkn.gov.ru/faq/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636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253401" y="1609859"/>
            <a:ext cx="8673000" cy="41653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Будем рады Вашей обратной информации о результате успешного блокирования страниц сайтов, содержащих противоправную информацию.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15000"/>
              </a:lnSpc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этого Вы можете направить на электронный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Московской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областной комиссии по делам несовершеннолетних и защите их прав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mosobkdn@mail.ru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defRPr/>
            </a:pP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Сообщения  об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успешном опыте реагирования на информацию, наносящую вред здоровью и развитию детей, распространяемую в сети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«Интернет»,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 можете направить на адрес электронной почты: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mosobkdn@mail.ru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06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528811" y="360607"/>
            <a:ext cx="4687910" cy="92727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ИНФОРМАЦИЯ,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причиняющая вред здоровью и развитию несовершеннолетних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78794" y="1609859"/>
            <a:ext cx="8023538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Информация, </a:t>
            </a:r>
            <a:r>
              <a:rPr lang="ru-RU" sz="1400" dirty="0" smtClean="0"/>
              <a:t>побуждающая </a:t>
            </a:r>
            <a:r>
              <a:rPr lang="ru-RU" sz="1400" dirty="0"/>
              <a:t>детей к совершению действий, представляющих угрозу их жизни и (или) здоровью, в том числе к причинению вреда своему здоровью, </a:t>
            </a:r>
            <a:r>
              <a:rPr lang="ru-RU" sz="1400" dirty="0" smtClean="0"/>
              <a:t>самоубийству.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0608" y="1604489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0608" y="2556453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78793" y="2348246"/>
            <a:ext cx="8023539" cy="95732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Информация, </a:t>
            </a:r>
            <a:r>
              <a:rPr lang="ru-RU" sz="1400" dirty="0"/>
              <a:t>способная вызвать у детей желание употребить наркотические средства, психотропные и (или) одурманивающие вещества, табачные изделия, алкогольную и спиртосодержащую продукцию, принять участие в азартных играх, заниматься проституцией, бродяжничеством или попрошайничеством.</a:t>
            </a:r>
            <a:endParaRPr lang="ru-RU" sz="1400" dirty="0" smtClean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0608" y="3507342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3.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0608" y="4183483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4.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78793" y="3503050"/>
            <a:ext cx="8023538" cy="54520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Информация, </a:t>
            </a:r>
            <a:r>
              <a:rPr lang="ru-RU" sz="1400" dirty="0"/>
              <a:t>обосновывающая или оправдывающая допустимость насилия и (или) </a:t>
            </a:r>
            <a:r>
              <a:rPr lang="ru-RU" sz="1400" dirty="0" smtClean="0"/>
              <a:t>жестокости </a:t>
            </a:r>
            <a:r>
              <a:rPr lang="ru-RU" sz="1400" dirty="0"/>
              <a:t>либо побуждающая осуществлять насильственные действия по отношению к людям или животным.</a:t>
            </a:r>
            <a:endParaRPr lang="ru-RU" sz="1400" dirty="0" smtClean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78794" y="4211388"/>
            <a:ext cx="8023538" cy="4851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Информация, </a:t>
            </a:r>
            <a:r>
              <a:rPr lang="ru-RU" sz="1400" dirty="0"/>
              <a:t>отрицающая семейные ценности, пропагандирующая нетрадиционные сексуальные </a:t>
            </a:r>
            <a:r>
              <a:rPr lang="ru-RU" sz="1400" dirty="0" smtClean="0"/>
              <a:t>отношения, </a:t>
            </a:r>
            <a:r>
              <a:rPr lang="ru-RU" sz="1400" dirty="0"/>
              <a:t>формирующая неуважение к родителям и (или) другим членам семьи.</a:t>
            </a:r>
            <a:endParaRPr lang="ru-RU" sz="1400" dirty="0" smtClean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78794" y="4859625"/>
            <a:ext cx="2781837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Информация, </a:t>
            </a:r>
            <a:r>
              <a:rPr lang="ru-RU" sz="1400" dirty="0"/>
              <a:t>оправдывающая противоправное поведение.</a:t>
            </a:r>
            <a:endParaRPr lang="ru-RU" sz="1400" dirty="0" smtClean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60608" y="4859624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5.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533363" y="4870355"/>
            <a:ext cx="2781837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Информация, </a:t>
            </a:r>
            <a:r>
              <a:rPr lang="ru-RU" sz="1400" dirty="0"/>
              <a:t>содержащая нецензурную брань.</a:t>
            </a:r>
            <a:endParaRPr lang="ru-RU" sz="1400" dirty="0" smtClean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915177" y="4870354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6.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78794" y="5630209"/>
            <a:ext cx="2781837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Информация порнографического характера.</a:t>
            </a:r>
            <a:endParaRPr lang="ru-RU" sz="1400" dirty="0" smtClean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60608" y="5630208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7.</a:t>
            </a: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533363" y="5630208"/>
            <a:ext cx="4365938" cy="10603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Информация о несовершеннолетнем, пострадавшем в результате противоправных действий (бездействия), включая фамилии, имена, отчества, фото- и видеоизображения такого несовершеннолетнего.</a:t>
            </a:r>
            <a:endParaRPr lang="ru-RU" sz="1400" dirty="0" smtClean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915177" y="5900664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416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173502" y="360607"/>
            <a:ext cx="5172007" cy="92727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блокирования информации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причиняющей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вред здоровью и развитию несовершеннолетних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8794" y="1632787"/>
            <a:ext cx="8023538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Зайти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Единый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доменных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сайта Роскомнадзора </a:t>
            </a:r>
            <a:r>
              <a:rPr lang="ru-RU" alt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http://eais.rkn.gov.ru/feedback/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раздел «Приём сообщений».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0608" y="1627417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1.</a:t>
            </a:r>
            <a:endParaRPr lang="ru-RU" dirty="0"/>
          </a:p>
        </p:txBody>
      </p:sp>
      <p:pic>
        <p:nvPicPr>
          <p:cNvPr id="7" name="Picture 5" descr="C:\Users\1\Desktop\Безымянны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94" y="2420937"/>
            <a:ext cx="8023538" cy="431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13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78794" y="1648496"/>
            <a:ext cx="8023538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 заявки в электронном виде (обращаем внимание на поля, обязательные для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заполнения).</a:t>
            </a: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0608" y="1643126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613" y="2408529"/>
            <a:ext cx="7379595" cy="444947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07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78794" y="1609860"/>
            <a:ext cx="8023538" cy="5741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Скопировать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ссылку,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содержащую запрещённую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и указать данный адрес в строке «Указатель страницы сайта в сети «Интернет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altLang="ru-RU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0608" y="1643126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3.</a:t>
            </a:r>
            <a:endParaRPr lang="ru-RU" dirty="0"/>
          </a:p>
        </p:txBody>
      </p:sp>
      <p:pic>
        <p:nvPicPr>
          <p:cNvPr id="5" name="Picture 6" descr="C:\Users\1\Desktop\море китов\Безымянный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325" y="2300288"/>
            <a:ext cx="6729412" cy="45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90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78794" y="1648496"/>
            <a:ext cx="8023538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и тип информации (например, признаки призыва к самоубийству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altLang="ru-RU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0608" y="1643126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4.</a:t>
            </a:r>
            <a:endParaRPr lang="ru-RU" dirty="0"/>
          </a:p>
        </p:txBody>
      </p:sp>
      <p:pic>
        <p:nvPicPr>
          <p:cNvPr id="5" name="Picture 6" descr="C:\Users\1\Desktop\море китов\Безымянный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3321967"/>
            <a:ext cx="5400675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1\Desktop\море китов\Безымянный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21" y="2577966"/>
            <a:ext cx="5032370" cy="314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17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78794" y="1648496"/>
            <a:ext cx="8023538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скриншот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страницы с запрещённой информацией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 желании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altLang="ru-RU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0608" y="1643126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5.</a:t>
            </a:r>
            <a:endParaRPr lang="ru-RU" dirty="0"/>
          </a:p>
        </p:txBody>
      </p:sp>
      <p:pic>
        <p:nvPicPr>
          <p:cNvPr id="5" name="Picture 6" descr="C:\Users\1\Desktop\море китов\Безымянный 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863" y="2320925"/>
            <a:ext cx="76454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71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78794" y="1501458"/>
            <a:ext cx="8023538" cy="8242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 вид информации: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 изображения, фото изображения, текст, </a:t>
            </a:r>
            <a:r>
              <a:rPr lang="ru-RU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-трансляция, другая информация (можно выбрать все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пункты); способ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 к информации (свободный или ограниченный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altLang="ru-RU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0608" y="1643126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6.</a:t>
            </a:r>
            <a:endParaRPr lang="ru-RU" dirty="0"/>
          </a:p>
        </p:txBody>
      </p:sp>
      <p:pic>
        <p:nvPicPr>
          <p:cNvPr id="5" name="Picture 4" descr="C:\Users\1\Desktop\море китов\Безымянный 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753" y="2464941"/>
            <a:ext cx="664845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31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78794" y="1648496"/>
            <a:ext cx="8023538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 себе и ввести защитный код (отметить поле «направлять ответ по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почте»).</a:t>
            </a:r>
            <a:endParaRPr lang="ru-RU" altLang="ru-RU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0608" y="1643126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7.</a:t>
            </a:r>
            <a:endParaRPr lang="ru-RU" dirty="0"/>
          </a:p>
        </p:txBody>
      </p:sp>
      <p:pic>
        <p:nvPicPr>
          <p:cNvPr id="5" name="Picture 6" descr="C:\Users\1\Desktop\море китов\Безымянный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655" y="2228045"/>
            <a:ext cx="4827252" cy="445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1367486" y="2888155"/>
            <a:ext cx="2640169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 себе заполнять не обязательно </a:t>
            </a:r>
          </a:p>
          <a:p>
            <a:pPr algn="ctr"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(но желательно)</a:t>
            </a:r>
          </a:p>
          <a:p>
            <a:pPr eaLnBrk="1" hangingPunct="1"/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 указывается для связи с Вами о результатах рассмотрения Вашей заявки</a:t>
            </a:r>
          </a:p>
        </p:txBody>
      </p:sp>
    </p:spTree>
    <p:extLst>
      <p:ext uri="{BB962C8B-B14F-4D97-AF65-F5344CB8AC3E}">
        <p14:creationId xmlns:p14="http://schemas.microsoft.com/office/powerpoint/2010/main" val="33759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7236</TotalTime>
  <Words>642</Words>
  <Application>Microsoft Office PowerPoint</Application>
  <PresentationFormat>Экран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 home</dc:creator>
  <cp:lastModifiedBy>Лайзан Наталья Ивановна</cp:lastModifiedBy>
  <cp:revision>811</cp:revision>
  <cp:lastPrinted>2017-04-10T09:30:25Z</cp:lastPrinted>
  <dcterms:created xsi:type="dcterms:W3CDTF">2015-11-28T06:02:20Z</dcterms:created>
  <dcterms:modified xsi:type="dcterms:W3CDTF">2017-04-10T11:09:41Z</dcterms:modified>
</cp:coreProperties>
</file>