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9" r:id="rId2"/>
    <p:sldId id="260" r:id="rId3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8DC"/>
    <a:srgbClr val="00B0F0"/>
    <a:srgbClr val="0097DA"/>
    <a:srgbClr val="0096DB"/>
    <a:srgbClr val="069AD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-1638" y="-9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1321E9-E2F7-45E3-A463-CBEE8DA84D08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62B2FF-9489-4011-AE8A-F478BC9C38E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3079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F5ADA-C3C7-43BF-AD97-DB755F7CBCD3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CB9E3-5DBB-478F-A3A4-8AC19BE521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39922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F5ADA-C3C7-43BF-AD97-DB755F7CBCD3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CB9E3-5DBB-478F-A3A4-8AC19BE521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88761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F5ADA-C3C7-43BF-AD97-DB755F7CBCD3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CB9E3-5DBB-478F-A3A4-8AC19BE521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19694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F5ADA-C3C7-43BF-AD97-DB755F7CBCD3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CB9E3-5DBB-478F-A3A4-8AC19BE521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5047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F5ADA-C3C7-43BF-AD97-DB755F7CBCD3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CB9E3-5DBB-478F-A3A4-8AC19BE521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915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F5ADA-C3C7-43BF-AD97-DB755F7CBCD3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CB9E3-5DBB-478F-A3A4-8AC19BE521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4776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F5ADA-C3C7-43BF-AD97-DB755F7CBCD3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CB9E3-5DBB-478F-A3A4-8AC19BE521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18924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F5ADA-C3C7-43BF-AD97-DB755F7CBCD3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CB9E3-5DBB-478F-A3A4-8AC19BE521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67955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F5ADA-C3C7-43BF-AD97-DB755F7CBCD3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CB9E3-5DBB-478F-A3A4-8AC19BE521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91491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F5ADA-C3C7-43BF-AD97-DB755F7CBCD3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CB9E3-5DBB-478F-A3A4-8AC19BE521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64448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F5ADA-C3C7-43BF-AD97-DB755F7CBCD3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6CB9E3-5DBB-478F-A3A4-8AC19BE521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29610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F5ADA-C3C7-43BF-AD97-DB755F7CBCD3}" type="datetimeFigureOut">
              <a:rPr lang="ru-RU" smtClean="0"/>
              <a:pPr/>
              <a:t>27.04.2020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CB9E3-5DBB-478F-A3A4-8AC19BE521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71728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WS06000027301\Analitik\Analitik\Аналитик\Инфографика\Мошенники и юристы листовка\перерасчет не верьте\исходники\верх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3080792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1936489" y="73040"/>
            <a:ext cx="2946640" cy="6309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5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ВНИМАНИЕ!</a:t>
            </a:r>
            <a:endParaRPr lang="ru-RU" sz="3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01478" y="1023556"/>
            <a:ext cx="6426870" cy="13146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апреля 2020 года и до особого распоряжения </a:t>
            </a:r>
            <a:endParaRPr lang="ru-RU" sz="19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условиях острой эпидемиологической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ситуации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клиентские службы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ПФР </a:t>
            </a:r>
          </a:p>
          <a:p>
            <a:pPr algn="ctr"/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Москве и Московской </a:t>
            </a:r>
            <a:r>
              <a:rPr lang="ru-RU" sz="19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 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50042" y="2329286"/>
            <a:ext cx="6157916" cy="975485"/>
          </a:xfrm>
          <a:prstGeom prst="roundRect">
            <a:avLst/>
          </a:prstGeom>
          <a:solidFill>
            <a:srgbClr val="0098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предоставляют строго по предварительной записи следующий перечень </a:t>
            </a: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услуг:</a:t>
            </a:r>
            <a:endPara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4" name="Picture 3" descr="C:\Documents and Settings\m39307\Рабочий стол\Презентация ОПФР к Лучшему страхователю\ФОТО для презентации\лого\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624" y="39436"/>
            <a:ext cx="936104" cy="953124"/>
          </a:xfrm>
          <a:prstGeom prst="rect">
            <a:avLst/>
          </a:prstGeom>
          <a:noFill/>
        </p:spPr>
      </p:pic>
      <p:pic>
        <p:nvPicPr>
          <p:cNvPr id="31" name="Picture 3" descr="\\WS06000027301\Analitik\Analitik\Аналитик\Инфографика\Мошенники и юристы листовка\перерасчет не верьте\исходники\низ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V="1">
            <a:off x="1" y="9546956"/>
            <a:ext cx="6858000" cy="358265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0" y="3323110"/>
            <a:ext cx="6858000" cy="6531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Пособие на погребение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Прием заявлений об установлении пенсии (все виды)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Прием заявлений на перерасчет размера пенсии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Прием заявлений на перевод с одного вида пенсии на другой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Прием заявлений о доставке пенсии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Прием заявлений о восстановлении выплаты пенсий и иных выплат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Прием заявлений о возобновлении выплаты пенсий и иных выплат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Прием заявлений об установлении и выплате ДМО за выдающиеся достижения и особые заслуги перед Российской Федерацией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Прием заявлений об установлении и выплате ДСО членам летных экипажей воздушных судов гражданской авиации и ежемесячной доплаты к пенсии отдельным категориям работников организации угольной промышленности</a:t>
            </a:r>
          </a:p>
          <a:p>
            <a:pPr>
              <a:lnSpc>
                <a:spcPct val="107000"/>
              </a:lnSpc>
            </a:pPr>
            <a:r>
              <a:rPr lang="ru-RU" sz="1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 Прием заявлений о назначении ежемесячных выплат лицам, осуществляющим уход за детьми-инвалидами и инвалидами с детства 1 группы </a:t>
            </a:r>
            <a:endParaRPr lang="ru-RU" sz="17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ru-RU" sz="17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ru-RU" sz="1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Прием заявлений о назначении компенсационных выплат неработающим трудоспособным лицам, осуществляющим уход за нетрудоспособными гражданами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endParaRPr lang="ru-RU" sz="17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7454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WS06000027301\Analitik\Analitik\Аналитик\Инфографика\Мошенники и юристы листовка\перерасчет не верьте\исходники\верх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3080792"/>
          </a:xfrm>
          <a:prstGeom prst="rect">
            <a:avLst/>
          </a:prstGeom>
          <a:noFill/>
        </p:spPr>
      </p:pic>
      <p:sp>
        <p:nvSpPr>
          <p:cNvPr id="14" name="Прямоугольник 13"/>
          <p:cNvSpPr/>
          <p:nvPr/>
        </p:nvSpPr>
        <p:spPr>
          <a:xfrm>
            <a:off x="1936489" y="88538"/>
            <a:ext cx="2946640" cy="6309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5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ВНИМАНИЕ!</a:t>
            </a:r>
            <a:endParaRPr lang="ru-RU" sz="35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Picture 3" descr="C:\Documents and Settings\m39307\Рабочий стол\Презентация ОПФР к Лучшему страхователю\ФОТО для презентации\лого\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624" y="39436"/>
            <a:ext cx="936104" cy="953124"/>
          </a:xfrm>
          <a:prstGeom prst="rect">
            <a:avLst/>
          </a:prstGeom>
          <a:noFill/>
        </p:spPr>
      </p:pic>
      <p:sp>
        <p:nvSpPr>
          <p:cNvPr id="28" name="Скругленный прямоугольник 27"/>
          <p:cNvSpPr/>
          <p:nvPr/>
        </p:nvSpPr>
        <p:spPr>
          <a:xfrm>
            <a:off x="0" y="6847846"/>
            <a:ext cx="6835688" cy="1252366"/>
          </a:xfrm>
          <a:prstGeom prst="roundRect">
            <a:avLst/>
          </a:prstGeom>
          <a:solidFill>
            <a:srgbClr val="0098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отложить  посещение клиентских служб во избежание заражения опасной для жизни инфекцией,</a:t>
            </a: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пользоваться электронными услугами ПФР на сайте ПФР и портале </a:t>
            </a:r>
            <a:r>
              <a:rPr lang="ru-RU" sz="1900" b="1" dirty="0" err="1" smtClean="0">
                <a:latin typeface="Times New Roman" pitchFamily="18" charset="0"/>
                <a:cs typeface="Times New Roman" pitchFamily="18" charset="0"/>
              </a:rPr>
              <a:t>госуслуг</a:t>
            </a: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04138" y="6137330"/>
            <a:ext cx="648072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ПЕНСИОННЫЙ ФОНД РФ НАСТОЯТЕЛЬНО </a:t>
            </a:r>
          </a:p>
          <a:p>
            <a:pPr algn="ctr"/>
            <a:r>
              <a:rPr lang="ru-RU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ПРОСИТ ГРАЖДАН:</a:t>
            </a:r>
            <a:endParaRPr lang="ru-RU" sz="19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130324" y="8191432"/>
            <a:ext cx="6597352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 посещение отложить невозможно, просим записываться на прием предварительно через сайт ПФР </a:t>
            </a:r>
            <a:r>
              <a:rPr lang="en-US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pfrf.ru</a:t>
            </a:r>
            <a:endParaRPr lang="ru-RU" sz="19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или по телефону</a:t>
            </a:r>
            <a:r>
              <a:rPr lang="ru-RU" sz="19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ru-RU" sz="19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8496-549-21-04</a:t>
            </a:r>
            <a:endParaRPr lang="ru-RU" sz="19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3" descr="\\WS06000027301\Analitik\Analitik\Аналитик\Инфографика\Мошенники и юристы листовка\перерасчет не верьте\исходники\низ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V="1">
            <a:off x="1" y="9655443"/>
            <a:ext cx="6858000" cy="280775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78970" y="1204520"/>
            <a:ext cx="6486041" cy="48514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7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lang="ru-RU" sz="1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Назначение ежемесячной выплаты за счет средств </a:t>
            </a:r>
            <a:endParaRPr lang="ru-RU" sz="17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7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материнского </a:t>
            </a:r>
            <a:r>
              <a:rPr lang="ru-RU" sz="1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(семейного) капитала в связи с рождением второго ребенка (с даты обращения)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13. Установление ЕДВ и ДЕМО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14. Предоставление НСУ (кроме приема заявлений об отказе, возобновлении, предоставлении НСУ на следующий календарный год)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15. Прием от граждан заявлений о предоставлении ежемесячной выплаты в размере 5000 рублей семьям, имеющим детей, на каждого ребенка в возрасте до трех лет и имеющим право на меры государственной поддержки </a:t>
            </a:r>
            <a:endParaRPr lang="ru-RU" sz="17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7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16</a:t>
            </a:r>
            <a:r>
              <a:rPr lang="ru-RU" sz="1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Прием от граждан анкет в целях регистрации </a:t>
            </a:r>
            <a:r>
              <a:rPr lang="ru-RU" sz="17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1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системе обязательного пенсионного страхования новорожденных детей или обмена данных (при необходимости)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sz="17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17. Регистрация учетной записи, подтверждение личности, удаление, а также восстановление доступа к учетной записи в Единой системе идентификации и аутентификации (ЕСИА)</a:t>
            </a:r>
          </a:p>
        </p:txBody>
      </p:sp>
    </p:spTree>
    <p:extLst>
      <p:ext uri="{BB962C8B-B14F-4D97-AF65-F5344CB8AC3E}">
        <p14:creationId xmlns:p14="http://schemas.microsoft.com/office/powerpoint/2010/main" xmlns="" val="3509635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</TotalTime>
  <Words>366</Words>
  <Application>Microsoft Office PowerPoint</Application>
  <PresentationFormat>Лист A4 (210x297 мм)</PresentationFormat>
  <Paragraphs>30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Слайд 1</vt:lpstr>
      <vt:lpstr>Слайд 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</dc:creator>
  <cp:lastModifiedBy>Сергеичева Ольга Ивановна</cp:lastModifiedBy>
  <cp:revision>29</cp:revision>
  <dcterms:created xsi:type="dcterms:W3CDTF">2020-04-16T06:25:52Z</dcterms:created>
  <dcterms:modified xsi:type="dcterms:W3CDTF">2020-04-27T09:04:43Z</dcterms:modified>
</cp:coreProperties>
</file>